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2" r:id="rId4"/>
  </p:sldMasterIdLst>
  <p:sldIdLst>
    <p:sldId id="256" r:id="rId5"/>
    <p:sldId id="264" r:id="rId6"/>
    <p:sldId id="261" r:id="rId7"/>
    <p:sldId id="257" r:id="rId8"/>
    <p:sldId id="258" r:id="rId9"/>
    <p:sldId id="259" r:id="rId10"/>
    <p:sldId id="260" r:id="rId11"/>
    <p:sldId id="262" r:id="rId12"/>
    <p:sldId id="263" r:id="rId13"/>
    <p:sldId id="265" r:id="rId14"/>
    <p:sldId id="266" r:id="rId15"/>
    <p:sldId id="267" r:id="rId16"/>
    <p:sldId id="268" r:id="rId17"/>
    <p:sldId id="26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1160EA64-D806-43AC-9DF2-F8C432F32B4C}" type="datetimeFigureOut">
              <a:rPr lang="en-US" smtClean="0"/>
              <a:t>8/10/2021</a:t>
            </a:fld>
            <a:endParaRPr lang="en-US" dirty="0"/>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280229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70A7B3-6521-4DCA-87E5-044747A908C1}" type="datetimeFigureOut">
              <a:rPr lang="en-US" smtClean="0"/>
              <a:t>8/10/2021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113054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8/10/2021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854198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134690-1557-4C89-A502-4959FE7FAD70}" type="datetimeFigureOut">
              <a:rPr lang="en-US" smtClean="0"/>
              <a:t>8/10/2021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724168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smtClean="0"/>
              <a:t>8/10/2021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16720098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smtClean="0"/>
              <a:t>8/10/2021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809130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smtClean="0"/>
              <a:t>8/10/2021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399728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D1BE4249-C0D0-4B06-8692-E8BB871AF643}" type="datetimeFigureOut">
              <a:rPr lang="en-US" smtClean="0"/>
              <a:t>8/10/2021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A7A6979-0714-4377-B894-6BE4C2D6E202}" type="slidenum">
              <a:rPr lang="en-US" smtClean="0"/>
              <a:t>‹#›</a:t>
            </a:fld>
            <a:endParaRPr lang="en-US" dirty="0"/>
          </a:p>
        </p:txBody>
      </p:sp>
    </p:spTree>
    <p:extLst>
      <p:ext uri="{BB962C8B-B14F-4D97-AF65-F5344CB8AC3E}">
        <p14:creationId xmlns:p14="http://schemas.microsoft.com/office/powerpoint/2010/main" val="1152948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042B0DB6-F5C7-45FB-8CF3-31B45F9C2DAC}" type="datetimeFigureOut">
              <a:rPr lang="en-US" smtClean="0"/>
              <a:t>8/10/2021</a:t>
            </a:fld>
            <a:endParaRPr lang="en-US"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8A7A6979-0714-4377-B894-6BE4C2D6E202}" type="slidenum">
              <a:rPr lang="en-US" smtClean="0"/>
              <a:t>‹#›</a:t>
            </a:fld>
            <a:endParaRPr lang="en-US" dirty="0"/>
          </a:p>
        </p:txBody>
      </p:sp>
    </p:spTree>
    <p:extLst>
      <p:ext uri="{BB962C8B-B14F-4D97-AF65-F5344CB8AC3E}">
        <p14:creationId xmlns:p14="http://schemas.microsoft.com/office/powerpoint/2010/main" val="62861704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smtClean="0"/>
              <a:t>8/10/2021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355288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smtClean="0"/>
              <a:t>8/10/2021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4127175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1160EA64-D806-43AC-9DF2-F8C432F32B4C}" type="datetimeFigureOut">
              <a:rPr lang="en-US" smtClean="0"/>
              <a:t>8/10/2021</a:t>
            </a:fld>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28505103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ftr="0" dt="0"/>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youtube.com/watch?v=id00S4L0P5A"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www.viewpure.com/2GnbqwFQqhw?start=0&amp;end=0"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www.viewpure.com/dIODzESNTGg?start=0&amp;end=0" TargetMode="External"/><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38B10-15BD-4803-AEE3-7CC47B18EDB9}"/>
              </a:ext>
            </a:extLst>
          </p:cNvPr>
          <p:cNvSpPr>
            <a:spLocks noGrp="1"/>
          </p:cNvSpPr>
          <p:nvPr>
            <p:ph type="ctrTitle"/>
          </p:nvPr>
        </p:nvSpPr>
        <p:spPr>
          <a:xfrm>
            <a:off x="223706" y="2147581"/>
            <a:ext cx="11744587" cy="1531069"/>
          </a:xfrm>
        </p:spPr>
        <p:txBody>
          <a:bodyPr/>
          <a:lstStyle/>
          <a:p>
            <a:r>
              <a:rPr lang="en-US" dirty="0"/>
              <a:t>Drone delivery </a:t>
            </a:r>
            <a:r>
              <a:rPr lang="en-US"/>
              <a:t>system unit</a:t>
            </a:r>
            <a:br>
              <a:rPr lang="en-US"/>
            </a:br>
            <a:r>
              <a:rPr lang="en-US"/>
              <a:t>Day 1</a:t>
            </a:r>
            <a:endParaRPr lang="en-US" dirty="0"/>
          </a:p>
        </p:txBody>
      </p:sp>
      <p:sp>
        <p:nvSpPr>
          <p:cNvPr id="3" name="Subtitle 2">
            <a:extLst>
              <a:ext uri="{FF2B5EF4-FFF2-40B4-BE49-F238E27FC236}">
                <a16:creationId xmlns:a16="http://schemas.microsoft.com/office/drawing/2014/main" id="{564FDA4C-921C-44B3-899E-C25E45A9567A}"/>
              </a:ext>
            </a:extLst>
          </p:cNvPr>
          <p:cNvSpPr>
            <a:spLocks noGrp="1"/>
          </p:cNvSpPr>
          <p:nvPr>
            <p:ph type="subTitle" idx="1"/>
          </p:nvPr>
        </p:nvSpPr>
        <p:spPr>
          <a:xfrm>
            <a:off x="4756558" y="4352544"/>
            <a:ext cx="2516697" cy="1796586"/>
          </a:xfrm>
        </p:spPr>
        <p:txBody>
          <a:bodyPr>
            <a:normAutofit fontScale="85000" lnSpcReduction="20000"/>
          </a:bodyPr>
          <a:lstStyle/>
          <a:p>
            <a:r>
              <a:rPr lang="en-US" dirty="0"/>
              <a:t>Standards:</a:t>
            </a:r>
          </a:p>
          <a:p>
            <a:r>
              <a:rPr lang="en-US" dirty="0"/>
              <a:t>8.PS2.3</a:t>
            </a:r>
          </a:p>
          <a:p>
            <a:r>
              <a:rPr lang="en-US" dirty="0"/>
              <a:t>8PS2.4</a:t>
            </a:r>
          </a:p>
          <a:p>
            <a:r>
              <a:rPr lang="en-US" dirty="0"/>
              <a:t>8.PS2.5</a:t>
            </a:r>
          </a:p>
        </p:txBody>
      </p:sp>
    </p:spTree>
    <p:extLst>
      <p:ext uri="{BB962C8B-B14F-4D97-AF65-F5344CB8AC3E}">
        <p14:creationId xmlns:p14="http://schemas.microsoft.com/office/powerpoint/2010/main" val="2420664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A screenshot of a cell phone&#10;&#10;Description generated with very high confidence">
            <a:extLst>
              <a:ext uri="{FF2B5EF4-FFF2-40B4-BE49-F238E27FC236}">
                <a16:creationId xmlns:a16="http://schemas.microsoft.com/office/drawing/2014/main" id="{DEB124BF-3F45-4C0A-B8F0-ECA6D74018C0}"/>
              </a:ext>
            </a:extLst>
          </p:cNvPr>
          <p:cNvPicPr>
            <a:picLocks noChangeAspect="1"/>
          </p:cNvPicPr>
          <p:nvPr/>
        </p:nvPicPr>
        <p:blipFill>
          <a:blip r:embed="rId2"/>
          <a:stretch>
            <a:fillRect/>
          </a:stretch>
        </p:blipFill>
        <p:spPr>
          <a:xfrm>
            <a:off x="527586" y="1801842"/>
            <a:ext cx="2743200" cy="2264337"/>
          </a:xfrm>
          <a:prstGeom prst="rect">
            <a:avLst/>
          </a:prstGeom>
        </p:spPr>
      </p:pic>
      <p:pic>
        <p:nvPicPr>
          <p:cNvPr id="3" name="Picture 2">
            <a:extLst>
              <a:ext uri="{FF2B5EF4-FFF2-40B4-BE49-F238E27FC236}">
                <a16:creationId xmlns:a16="http://schemas.microsoft.com/office/drawing/2014/main" id="{B5F8C1F7-42BA-44EF-9AC7-A56368328C18}"/>
              </a:ext>
            </a:extLst>
          </p:cNvPr>
          <p:cNvPicPr>
            <a:picLocks noChangeAspect="1"/>
          </p:cNvPicPr>
          <p:nvPr/>
        </p:nvPicPr>
        <p:blipFill>
          <a:blip r:embed="rId3"/>
          <a:stretch>
            <a:fillRect/>
          </a:stretch>
        </p:blipFill>
        <p:spPr>
          <a:xfrm>
            <a:off x="3270786" y="816429"/>
            <a:ext cx="8380465" cy="5225142"/>
          </a:xfrm>
          <a:prstGeom prst="rect">
            <a:avLst/>
          </a:prstGeom>
        </p:spPr>
      </p:pic>
      <p:sp>
        <p:nvSpPr>
          <p:cNvPr id="4" name="Arrow: Right 3">
            <a:extLst>
              <a:ext uri="{FF2B5EF4-FFF2-40B4-BE49-F238E27FC236}">
                <a16:creationId xmlns:a16="http://schemas.microsoft.com/office/drawing/2014/main" id="{FCA41A58-9E75-4641-95EE-34B1F2416482}"/>
              </a:ext>
            </a:extLst>
          </p:cNvPr>
          <p:cNvSpPr/>
          <p:nvPr/>
        </p:nvSpPr>
        <p:spPr>
          <a:xfrm>
            <a:off x="8210939" y="1632857"/>
            <a:ext cx="1474237" cy="10356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D13FDE8-F32A-4C51-B5A9-17B086EA1154}"/>
              </a:ext>
            </a:extLst>
          </p:cNvPr>
          <p:cNvPicPr>
            <a:picLocks noChangeAspect="1"/>
          </p:cNvPicPr>
          <p:nvPr/>
        </p:nvPicPr>
        <p:blipFill>
          <a:blip r:embed="rId4"/>
          <a:stretch>
            <a:fillRect/>
          </a:stretch>
        </p:blipFill>
        <p:spPr>
          <a:xfrm>
            <a:off x="140014" y="5220235"/>
            <a:ext cx="2566638" cy="1518036"/>
          </a:xfrm>
          <a:prstGeom prst="rect">
            <a:avLst/>
          </a:prstGeom>
        </p:spPr>
      </p:pic>
    </p:spTree>
    <p:extLst>
      <p:ext uri="{BB962C8B-B14F-4D97-AF65-F5344CB8AC3E}">
        <p14:creationId xmlns:p14="http://schemas.microsoft.com/office/powerpoint/2010/main" val="11096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947C2-5C8F-4946-9C3A-434B9228214A}"/>
              </a:ext>
            </a:extLst>
          </p:cNvPr>
          <p:cNvSpPr>
            <a:spLocks noGrp="1"/>
          </p:cNvSpPr>
          <p:nvPr>
            <p:ph type="title"/>
          </p:nvPr>
        </p:nvSpPr>
        <p:spPr>
          <a:xfrm>
            <a:off x="0" y="199582"/>
            <a:ext cx="11968064" cy="1188720"/>
          </a:xfrm>
        </p:spPr>
        <p:txBody>
          <a:bodyPr>
            <a:noAutofit/>
          </a:bodyPr>
          <a:lstStyle/>
          <a:p>
            <a:pPr algn="ctr"/>
            <a:r>
              <a:rPr lang="en-US" sz="3200" dirty="0"/>
              <a:t>Draw this on a piece of notebook paper.  </a:t>
            </a:r>
            <a:br>
              <a:rPr lang="en-US" sz="3200" dirty="0"/>
            </a:br>
            <a:r>
              <a:rPr lang="en-US" sz="3200" dirty="0"/>
              <a:t>Write down observations and questions as we watch and read about the drone delivery system</a:t>
            </a:r>
          </a:p>
        </p:txBody>
      </p:sp>
      <p:pic>
        <p:nvPicPr>
          <p:cNvPr id="3" name="Picture 2">
            <a:extLst>
              <a:ext uri="{FF2B5EF4-FFF2-40B4-BE49-F238E27FC236}">
                <a16:creationId xmlns:a16="http://schemas.microsoft.com/office/drawing/2014/main" id="{23127830-5104-4555-8E9E-EC2F2435F350}"/>
              </a:ext>
            </a:extLst>
          </p:cNvPr>
          <p:cNvPicPr>
            <a:picLocks noChangeAspect="1"/>
          </p:cNvPicPr>
          <p:nvPr/>
        </p:nvPicPr>
        <p:blipFill rotWithShape="1">
          <a:blip r:embed="rId2"/>
          <a:srcRect l="23202" t="14029" r="23295" b="16282"/>
          <a:stretch/>
        </p:blipFill>
        <p:spPr>
          <a:xfrm>
            <a:off x="2825619" y="1720472"/>
            <a:ext cx="6540759" cy="4792296"/>
          </a:xfrm>
          <a:prstGeom prst="rect">
            <a:avLst/>
          </a:prstGeom>
        </p:spPr>
      </p:pic>
      <p:sp>
        <p:nvSpPr>
          <p:cNvPr id="4" name="Rectangle 3">
            <a:extLst>
              <a:ext uri="{FF2B5EF4-FFF2-40B4-BE49-F238E27FC236}">
                <a16:creationId xmlns:a16="http://schemas.microsoft.com/office/drawing/2014/main" id="{C1B5428E-32F0-4C2C-8C13-736B5495F730}"/>
              </a:ext>
            </a:extLst>
          </p:cNvPr>
          <p:cNvSpPr/>
          <p:nvPr/>
        </p:nvSpPr>
        <p:spPr>
          <a:xfrm>
            <a:off x="86684" y="6512768"/>
            <a:ext cx="2539069" cy="276999"/>
          </a:xfrm>
          <a:prstGeom prst="rect">
            <a:avLst/>
          </a:prstGeom>
        </p:spPr>
        <p:txBody>
          <a:bodyPr wrap="square">
            <a:spAutoFit/>
          </a:bodyPr>
          <a:lstStyle/>
          <a:p>
            <a:r>
              <a:rPr lang="en-US" sz="1200" dirty="0"/>
              <a:t>Standards: 8.PS2.3, 8PS2.4, 8.PS2.5</a:t>
            </a:r>
          </a:p>
        </p:txBody>
      </p:sp>
    </p:spTree>
    <p:extLst>
      <p:ext uri="{BB962C8B-B14F-4D97-AF65-F5344CB8AC3E}">
        <p14:creationId xmlns:p14="http://schemas.microsoft.com/office/powerpoint/2010/main" val="936023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19F3A-B8A7-45A9-AA4C-BEB340846B97}"/>
              </a:ext>
            </a:extLst>
          </p:cNvPr>
          <p:cNvSpPr>
            <a:spLocks noGrp="1"/>
          </p:cNvSpPr>
          <p:nvPr>
            <p:ph type="title"/>
          </p:nvPr>
        </p:nvSpPr>
        <p:spPr>
          <a:xfrm>
            <a:off x="320180" y="373699"/>
            <a:ext cx="11551639" cy="1658198"/>
          </a:xfrm>
        </p:spPr>
        <p:txBody>
          <a:bodyPr>
            <a:normAutofit/>
          </a:bodyPr>
          <a:lstStyle/>
          <a:p>
            <a:r>
              <a:rPr lang="en-US" dirty="0"/>
              <a:t>Deliver Future: Parcelcopter 4.0: Delivering vital medicines by drone</a:t>
            </a:r>
          </a:p>
        </p:txBody>
      </p:sp>
      <p:pic>
        <p:nvPicPr>
          <p:cNvPr id="4" name="Content Placeholder 3">
            <a:hlinkClick r:id="rId2"/>
            <a:extLst>
              <a:ext uri="{FF2B5EF4-FFF2-40B4-BE49-F238E27FC236}">
                <a16:creationId xmlns:a16="http://schemas.microsoft.com/office/drawing/2014/main" id="{E18F0A28-8446-43AF-9314-E5865528E2E9}"/>
              </a:ext>
            </a:extLst>
          </p:cNvPr>
          <p:cNvPicPr>
            <a:picLocks noGrp="1" noChangeAspect="1"/>
          </p:cNvPicPr>
          <p:nvPr>
            <p:ph idx="1"/>
          </p:nvPr>
        </p:nvPicPr>
        <p:blipFill rotWithShape="1">
          <a:blip r:embed="rId3"/>
          <a:srcRect l="6967" t="16011" r="30092" b="19618"/>
          <a:stretch/>
        </p:blipFill>
        <p:spPr>
          <a:xfrm>
            <a:off x="2743200" y="2529556"/>
            <a:ext cx="6237950" cy="3588500"/>
          </a:xfrm>
          <a:prstGeom prst="rect">
            <a:avLst/>
          </a:prstGeom>
        </p:spPr>
      </p:pic>
      <p:sp>
        <p:nvSpPr>
          <p:cNvPr id="5" name="Rectangle 4">
            <a:extLst>
              <a:ext uri="{FF2B5EF4-FFF2-40B4-BE49-F238E27FC236}">
                <a16:creationId xmlns:a16="http://schemas.microsoft.com/office/drawing/2014/main" id="{7A4F9A50-AEEE-46B0-99E9-277283CBECCC}"/>
              </a:ext>
            </a:extLst>
          </p:cNvPr>
          <p:cNvSpPr/>
          <p:nvPr/>
        </p:nvSpPr>
        <p:spPr>
          <a:xfrm>
            <a:off x="86684" y="6512768"/>
            <a:ext cx="2539069" cy="276999"/>
          </a:xfrm>
          <a:prstGeom prst="rect">
            <a:avLst/>
          </a:prstGeom>
        </p:spPr>
        <p:txBody>
          <a:bodyPr wrap="square">
            <a:spAutoFit/>
          </a:bodyPr>
          <a:lstStyle/>
          <a:p>
            <a:r>
              <a:rPr lang="en-US" sz="1200" dirty="0"/>
              <a:t>Standards: 8.PS2.3, 8PS2.4, 8.PS2.5</a:t>
            </a:r>
          </a:p>
        </p:txBody>
      </p:sp>
    </p:spTree>
    <p:extLst>
      <p:ext uri="{BB962C8B-B14F-4D97-AF65-F5344CB8AC3E}">
        <p14:creationId xmlns:p14="http://schemas.microsoft.com/office/powerpoint/2010/main" val="3299657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DC74F0-25BC-4197-BFAB-B93B2AB80D54}"/>
              </a:ext>
            </a:extLst>
          </p:cNvPr>
          <p:cNvSpPr/>
          <p:nvPr/>
        </p:nvSpPr>
        <p:spPr>
          <a:xfrm>
            <a:off x="538293" y="582067"/>
            <a:ext cx="11115413" cy="5693866"/>
          </a:xfrm>
          <a:prstGeom prst="rect">
            <a:avLst/>
          </a:prstGeom>
        </p:spPr>
        <p:txBody>
          <a:bodyPr wrap="square">
            <a:spAutoFit/>
          </a:bodyPr>
          <a:lstStyle/>
          <a:p>
            <a:r>
              <a:rPr lang="en-US" sz="2800" dirty="0"/>
              <a:t>DRONE DELIVERY SYSTEMS In areas with geographical challenges, like </a:t>
            </a:r>
            <a:r>
              <a:rPr lang="en-US" sz="2800" dirty="0" err="1"/>
              <a:t>Ukerewe</a:t>
            </a:r>
            <a:r>
              <a:rPr lang="en-US" sz="2800" dirty="0"/>
              <a:t> Island on the east side of Lake Victoria in Africa, people need medicine—if they do not get it, they do not survive. More than 400,000 people live in </a:t>
            </a:r>
            <a:r>
              <a:rPr lang="en-US" sz="2800" dirty="0" err="1"/>
              <a:t>Ukerewe</a:t>
            </a:r>
            <a:r>
              <a:rPr lang="en-US" sz="2800" dirty="0"/>
              <a:t> District, and they face numerous diseases such as malaria, typhoid and schistosomiasis. Since the district is located on an island with a lack of road infrastructure, medicine is not able to be delivered the same day. The roads are very poor, especially in rural areas. Medicine can be delivered by lake, but the vessels are unreliable. To improve the delivery of health supplies in these hard-to-reach island areas, DHL, GIZ, and </a:t>
            </a:r>
            <a:r>
              <a:rPr lang="en-US" sz="2800" dirty="0" err="1"/>
              <a:t>Wingcopter</a:t>
            </a:r>
            <a:r>
              <a:rPr lang="en-US" sz="2800" dirty="0"/>
              <a:t> designed and built the Parcelcopter. But what about during the monsoon seasons in Africa? To keep drones from getting swept away in the flood waters, drones can air drop the packages; however, medical supplies will be damaged when landing.</a:t>
            </a:r>
          </a:p>
        </p:txBody>
      </p:sp>
      <p:sp>
        <p:nvSpPr>
          <p:cNvPr id="3" name="Rectangle 2">
            <a:extLst>
              <a:ext uri="{FF2B5EF4-FFF2-40B4-BE49-F238E27FC236}">
                <a16:creationId xmlns:a16="http://schemas.microsoft.com/office/drawing/2014/main" id="{8EB8D876-FBAB-4247-96C7-5028483A1644}"/>
              </a:ext>
            </a:extLst>
          </p:cNvPr>
          <p:cNvSpPr/>
          <p:nvPr/>
        </p:nvSpPr>
        <p:spPr>
          <a:xfrm>
            <a:off x="86684" y="6512768"/>
            <a:ext cx="2539069" cy="276999"/>
          </a:xfrm>
          <a:prstGeom prst="rect">
            <a:avLst/>
          </a:prstGeom>
        </p:spPr>
        <p:txBody>
          <a:bodyPr wrap="square">
            <a:spAutoFit/>
          </a:bodyPr>
          <a:lstStyle/>
          <a:p>
            <a:r>
              <a:rPr lang="en-US" sz="1200" dirty="0"/>
              <a:t>Standards: 8.PS2.3, 8PS2.4, 8.PS2.5</a:t>
            </a:r>
          </a:p>
        </p:txBody>
      </p:sp>
    </p:spTree>
    <p:extLst>
      <p:ext uri="{BB962C8B-B14F-4D97-AF65-F5344CB8AC3E}">
        <p14:creationId xmlns:p14="http://schemas.microsoft.com/office/powerpoint/2010/main" val="872021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976C13-68E6-4E25-B13E-FC3A2D3F66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0F97E041-634B-4B3E-8669-42583D956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9825ADD-F95C-4747-9B41-5DB21C28E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10905065" cy="5571066"/>
          </a:xfrm>
          <a:prstGeom prst="rect">
            <a:avLst/>
          </a:prstGeom>
          <a:solidFill>
            <a:schemeClr val="accent1"/>
          </a:solidFill>
          <a:ln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6791A8E-B2BA-467D-BB87-8CFBFB13A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5" y="809244"/>
            <a:ext cx="10579608" cy="5239512"/>
          </a:xfrm>
          <a:prstGeom prst="rect">
            <a:avLst/>
          </a:prstGeom>
          <a:noFill/>
          <a:ln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CEEBA6-5335-4A41-924C-24390DF92AC9}"/>
              </a:ext>
            </a:extLst>
          </p:cNvPr>
          <p:cNvSpPr>
            <a:spLocks noGrp="1"/>
          </p:cNvSpPr>
          <p:nvPr>
            <p:ph type="title"/>
          </p:nvPr>
        </p:nvSpPr>
        <p:spPr>
          <a:xfrm>
            <a:off x="1286503" y="1285196"/>
            <a:ext cx="9607160" cy="2779429"/>
          </a:xfrm>
        </p:spPr>
        <p:txBody>
          <a:bodyPr vert="horz" lIns="91440" tIns="45720" rIns="91440" bIns="45720" rtlCol="0" anchor="b">
            <a:normAutofit/>
          </a:bodyPr>
          <a:lstStyle/>
          <a:p>
            <a:pPr algn="ctr">
              <a:lnSpc>
                <a:spcPct val="80000"/>
              </a:lnSpc>
            </a:pPr>
            <a:r>
              <a:rPr lang="en-US" sz="8000">
                <a:solidFill>
                  <a:srgbClr val="FFFFFF"/>
                </a:solidFill>
                <a:hlinkClick r:id="rId2"/>
              </a:rPr>
              <a:t>Monsoon Rain East Africa</a:t>
            </a:r>
            <a:endParaRPr lang="en-US" sz="8000">
              <a:solidFill>
                <a:srgbClr val="FFFFFF"/>
              </a:solidFill>
            </a:endParaRPr>
          </a:p>
        </p:txBody>
      </p:sp>
      <p:sp>
        <p:nvSpPr>
          <p:cNvPr id="4" name="Rectangle 3">
            <a:extLst>
              <a:ext uri="{FF2B5EF4-FFF2-40B4-BE49-F238E27FC236}">
                <a16:creationId xmlns:a16="http://schemas.microsoft.com/office/drawing/2014/main" id="{E2887B7D-DDED-4D95-B811-09913193330F}"/>
              </a:ext>
            </a:extLst>
          </p:cNvPr>
          <p:cNvSpPr/>
          <p:nvPr/>
        </p:nvSpPr>
        <p:spPr>
          <a:xfrm>
            <a:off x="86684" y="6512768"/>
            <a:ext cx="2539069" cy="276999"/>
          </a:xfrm>
          <a:prstGeom prst="rect">
            <a:avLst/>
          </a:prstGeom>
        </p:spPr>
        <p:txBody>
          <a:bodyPr wrap="square">
            <a:spAutoFit/>
          </a:bodyPr>
          <a:lstStyle/>
          <a:p>
            <a:pPr>
              <a:spcAft>
                <a:spcPts val="600"/>
              </a:spcAft>
            </a:pPr>
            <a:r>
              <a:rPr lang="en-US" sz="1200" dirty="0"/>
              <a:t>Standards: 8.PS2.3, 8PS2.4, 8.PS2.5</a:t>
            </a:r>
            <a:endParaRPr lang="en-US" sz="1200"/>
          </a:p>
        </p:txBody>
      </p:sp>
    </p:spTree>
    <p:extLst>
      <p:ext uri="{BB962C8B-B14F-4D97-AF65-F5344CB8AC3E}">
        <p14:creationId xmlns:p14="http://schemas.microsoft.com/office/powerpoint/2010/main" val="3047653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D4BBAA4-5350-4225-A232-680E7C3343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80574B87-291D-42D5-849E-368485E048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558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EC9857-6B4F-402D-B9C8-D5F59FD2EB22}"/>
              </a:ext>
            </a:extLst>
          </p:cNvPr>
          <p:cNvSpPr>
            <a:spLocks noGrp="1"/>
          </p:cNvSpPr>
          <p:nvPr>
            <p:ph type="title"/>
          </p:nvPr>
        </p:nvSpPr>
        <p:spPr>
          <a:xfrm>
            <a:off x="609601" y="4385066"/>
            <a:ext cx="10923638" cy="1349096"/>
          </a:xfrm>
        </p:spPr>
        <p:txBody>
          <a:bodyPr vert="horz" lIns="91440" tIns="45720" rIns="91440" bIns="45720" rtlCol="0" anchor="b">
            <a:normAutofit/>
          </a:bodyPr>
          <a:lstStyle/>
          <a:p>
            <a:pPr>
              <a:lnSpc>
                <a:spcPct val="80000"/>
              </a:lnSpc>
            </a:pPr>
            <a:r>
              <a:rPr lang="en-US" sz="6200">
                <a:solidFill>
                  <a:srgbClr val="FFFFFF"/>
                </a:solidFill>
              </a:rPr>
              <a:t>Drone airdrop pictures and video</a:t>
            </a:r>
          </a:p>
        </p:txBody>
      </p:sp>
      <p:sp>
        <p:nvSpPr>
          <p:cNvPr id="16" name="Rectangle 15">
            <a:extLst>
              <a:ext uri="{FF2B5EF4-FFF2-40B4-BE49-F238E27FC236}">
                <a16:creationId xmlns:a16="http://schemas.microsoft.com/office/drawing/2014/main" id="{DDBB8A1B-F478-46E3-B3D4-FC7E87D511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428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6FCD430B-4C15-4AE6-8AD2-ED6E37DECF01}"/>
              </a:ext>
            </a:extLst>
          </p:cNvPr>
          <p:cNvPicPr>
            <a:picLocks noGrp="1" noChangeAspect="1"/>
          </p:cNvPicPr>
          <p:nvPr>
            <p:ph sz="half" idx="1"/>
          </p:nvPr>
        </p:nvPicPr>
        <p:blipFill rotWithShape="1">
          <a:blip r:embed="rId2"/>
          <a:srcRect l="22615" t="24762" r="26058" b="22041"/>
          <a:stretch/>
        </p:blipFill>
        <p:spPr>
          <a:xfrm>
            <a:off x="635457" y="670784"/>
            <a:ext cx="5299677" cy="3089676"/>
          </a:xfrm>
          <a:prstGeom prst="rect">
            <a:avLst/>
          </a:prstGeom>
        </p:spPr>
      </p:pic>
      <p:pic>
        <p:nvPicPr>
          <p:cNvPr id="6" name="Content Placeholder 5">
            <a:hlinkClick r:id="rId3"/>
            <a:extLst>
              <a:ext uri="{FF2B5EF4-FFF2-40B4-BE49-F238E27FC236}">
                <a16:creationId xmlns:a16="http://schemas.microsoft.com/office/drawing/2014/main" id="{39B63BA7-10BC-4220-BA1E-92EBE586701D}"/>
              </a:ext>
            </a:extLst>
          </p:cNvPr>
          <p:cNvPicPr>
            <a:picLocks noGrp="1" noChangeAspect="1"/>
          </p:cNvPicPr>
          <p:nvPr>
            <p:ph sz="half" idx="2"/>
          </p:nvPr>
        </p:nvPicPr>
        <p:blipFill rotWithShape="1">
          <a:blip r:embed="rId4"/>
          <a:srcRect l="7568" t="18343" r="29943" b="20477"/>
          <a:stretch/>
        </p:blipFill>
        <p:spPr>
          <a:xfrm>
            <a:off x="6256867" y="756311"/>
            <a:ext cx="5299677" cy="2918622"/>
          </a:xfrm>
          <a:prstGeom prst="rect">
            <a:avLst/>
          </a:prstGeom>
        </p:spPr>
      </p:pic>
      <p:sp>
        <p:nvSpPr>
          <p:cNvPr id="7" name="Rectangle 6">
            <a:extLst>
              <a:ext uri="{FF2B5EF4-FFF2-40B4-BE49-F238E27FC236}">
                <a16:creationId xmlns:a16="http://schemas.microsoft.com/office/drawing/2014/main" id="{1A662247-4FB5-4401-A2C2-594367852E4F}"/>
              </a:ext>
            </a:extLst>
          </p:cNvPr>
          <p:cNvSpPr/>
          <p:nvPr/>
        </p:nvSpPr>
        <p:spPr>
          <a:xfrm>
            <a:off x="86684" y="6512768"/>
            <a:ext cx="2539069" cy="276999"/>
          </a:xfrm>
          <a:prstGeom prst="rect">
            <a:avLst/>
          </a:prstGeom>
        </p:spPr>
        <p:txBody>
          <a:bodyPr wrap="square">
            <a:spAutoFit/>
          </a:bodyPr>
          <a:lstStyle/>
          <a:p>
            <a:pPr>
              <a:spcAft>
                <a:spcPts val="600"/>
              </a:spcAft>
            </a:pPr>
            <a:r>
              <a:rPr lang="en-US" sz="1200" dirty="0"/>
              <a:t>Standards: 8.PS2.3, 8PS2.4, 8.PS2.5</a:t>
            </a:r>
            <a:endParaRPr lang="en-US" sz="1200"/>
          </a:p>
        </p:txBody>
      </p:sp>
      <p:sp>
        <p:nvSpPr>
          <p:cNvPr id="4" name="TextBox 3">
            <a:extLst>
              <a:ext uri="{FF2B5EF4-FFF2-40B4-BE49-F238E27FC236}">
                <a16:creationId xmlns:a16="http://schemas.microsoft.com/office/drawing/2014/main" id="{4DDB914A-F53A-48BE-A63C-F3E256EC208D}"/>
              </a:ext>
            </a:extLst>
          </p:cNvPr>
          <p:cNvSpPr txBox="1"/>
          <p:nvPr/>
        </p:nvSpPr>
        <p:spPr>
          <a:xfrm>
            <a:off x="5419288" y="5893308"/>
            <a:ext cx="4471332" cy="369332"/>
          </a:xfrm>
          <a:prstGeom prst="rect">
            <a:avLst/>
          </a:prstGeom>
          <a:noFill/>
        </p:spPr>
        <p:txBody>
          <a:bodyPr wrap="square" rtlCol="0">
            <a:spAutoFit/>
          </a:bodyPr>
          <a:lstStyle/>
          <a:p>
            <a:pPr>
              <a:spcAft>
                <a:spcPts val="600"/>
              </a:spcAft>
            </a:pPr>
            <a:r>
              <a:rPr lang="en-US" dirty="0"/>
              <a:t>Write down your observations and questions.  </a:t>
            </a:r>
            <a:endParaRPr lang="en-US"/>
          </a:p>
        </p:txBody>
      </p:sp>
    </p:spTree>
    <p:extLst>
      <p:ext uri="{BB962C8B-B14F-4D97-AF65-F5344CB8AC3E}">
        <p14:creationId xmlns:p14="http://schemas.microsoft.com/office/powerpoint/2010/main" val="2131230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C67EB-7774-4709-8976-59D88964C542}"/>
              </a:ext>
            </a:extLst>
          </p:cNvPr>
          <p:cNvSpPr>
            <a:spLocks noGrp="1"/>
          </p:cNvSpPr>
          <p:nvPr>
            <p:ph type="title"/>
          </p:nvPr>
        </p:nvSpPr>
        <p:spPr>
          <a:xfrm>
            <a:off x="412459" y="192905"/>
            <a:ext cx="11367082" cy="1188720"/>
          </a:xfrm>
        </p:spPr>
        <p:txBody>
          <a:bodyPr>
            <a:normAutofit/>
          </a:bodyPr>
          <a:lstStyle/>
          <a:p>
            <a:r>
              <a:rPr lang="en-US" dirty="0"/>
              <a:t>Driving question: </a:t>
            </a:r>
            <a:r>
              <a:rPr lang="en-US" sz="2000" dirty="0"/>
              <a:t>focus on medical supplies being damaged in air drops during the monsoon seasons (6months)</a:t>
            </a:r>
          </a:p>
        </p:txBody>
      </p:sp>
      <p:sp>
        <p:nvSpPr>
          <p:cNvPr id="3" name="Content Placeholder 2">
            <a:extLst>
              <a:ext uri="{FF2B5EF4-FFF2-40B4-BE49-F238E27FC236}">
                <a16:creationId xmlns:a16="http://schemas.microsoft.com/office/drawing/2014/main" id="{C68F27FB-CB22-4FB7-A026-F08BD1F830A5}"/>
              </a:ext>
            </a:extLst>
          </p:cNvPr>
          <p:cNvSpPr>
            <a:spLocks noGrp="1"/>
          </p:cNvSpPr>
          <p:nvPr>
            <p:ph idx="1"/>
          </p:nvPr>
        </p:nvSpPr>
        <p:spPr>
          <a:xfrm>
            <a:off x="412459" y="2305847"/>
            <a:ext cx="11367082" cy="3101983"/>
          </a:xfrm>
        </p:spPr>
        <p:txBody>
          <a:bodyPr>
            <a:noAutofit/>
          </a:bodyPr>
          <a:lstStyle/>
          <a:p>
            <a:r>
              <a:rPr lang="en-US" sz="2800" dirty="0"/>
              <a:t>Share your questions with your lab group and develop one question for your entire group.  Write the question on your paper under group question.</a:t>
            </a:r>
          </a:p>
          <a:p>
            <a:r>
              <a:rPr lang="en-US" sz="2800" dirty="0"/>
              <a:t>The class will read all the group questions and develop a driving question to work towards answering to make sense of the phenomenon.</a:t>
            </a:r>
          </a:p>
          <a:p>
            <a:r>
              <a:rPr lang="en-US" sz="2800" dirty="0"/>
              <a:t>Everyone will write the driving question at the bottom of their observation and question sheet.</a:t>
            </a:r>
          </a:p>
        </p:txBody>
      </p:sp>
      <p:sp>
        <p:nvSpPr>
          <p:cNvPr id="4" name="Rectangle 3">
            <a:extLst>
              <a:ext uri="{FF2B5EF4-FFF2-40B4-BE49-F238E27FC236}">
                <a16:creationId xmlns:a16="http://schemas.microsoft.com/office/drawing/2014/main" id="{B9258868-EE7F-42C4-BC01-78703F7E6DD6}"/>
              </a:ext>
            </a:extLst>
          </p:cNvPr>
          <p:cNvSpPr/>
          <p:nvPr/>
        </p:nvSpPr>
        <p:spPr>
          <a:xfrm>
            <a:off x="86684" y="6512768"/>
            <a:ext cx="2539069" cy="276999"/>
          </a:xfrm>
          <a:prstGeom prst="rect">
            <a:avLst/>
          </a:prstGeom>
        </p:spPr>
        <p:txBody>
          <a:bodyPr wrap="square">
            <a:spAutoFit/>
          </a:bodyPr>
          <a:lstStyle/>
          <a:p>
            <a:r>
              <a:rPr lang="en-US" sz="1200" dirty="0"/>
              <a:t>Standards: 8.PS2.3, 8PS2.4, 8.PS2.5</a:t>
            </a:r>
          </a:p>
        </p:txBody>
      </p:sp>
    </p:spTree>
    <p:extLst>
      <p:ext uri="{BB962C8B-B14F-4D97-AF65-F5344CB8AC3E}">
        <p14:creationId xmlns:p14="http://schemas.microsoft.com/office/powerpoint/2010/main" val="1005962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93B7-4E36-4677-A04E-C602355822B4}"/>
              </a:ext>
            </a:extLst>
          </p:cNvPr>
          <p:cNvSpPr>
            <a:spLocks noGrp="1"/>
          </p:cNvSpPr>
          <p:nvPr>
            <p:ph type="title"/>
          </p:nvPr>
        </p:nvSpPr>
        <p:spPr>
          <a:xfrm>
            <a:off x="562062" y="176127"/>
            <a:ext cx="10293292" cy="1188720"/>
          </a:xfrm>
        </p:spPr>
        <p:txBody>
          <a:bodyPr>
            <a:normAutofit/>
          </a:bodyPr>
          <a:lstStyle/>
          <a:p>
            <a:r>
              <a:rPr lang="en-US" dirty="0"/>
              <a:t>Initial phenomenon model &amp; claim</a:t>
            </a:r>
            <a:br>
              <a:rPr lang="en-US" dirty="0"/>
            </a:br>
            <a:r>
              <a:rPr lang="en-US" sz="1800" dirty="0">
                <a:solidFill>
                  <a:srgbClr val="FF0000"/>
                </a:solidFill>
              </a:rPr>
              <a:t>Draw this on a sheet of paper</a:t>
            </a:r>
          </a:p>
        </p:txBody>
      </p:sp>
      <p:pic>
        <p:nvPicPr>
          <p:cNvPr id="3" name="Picture 2">
            <a:extLst>
              <a:ext uri="{FF2B5EF4-FFF2-40B4-BE49-F238E27FC236}">
                <a16:creationId xmlns:a16="http://schemas.microsoft.com/office/drawing/2014/main" id="{07430541-D8D1-4465-A329-47809D003716}"/>
              </a:ext>
            </a:extLst>
          </p:cNvPr>
          <p:cNvPicPr>
            <a:picLocks noChangeAspect="1"/>
          </p:cNvPicPr>
          <p:nvPr/>
        </p:nvPicPr>
        <p:blipFill rotWithShape="1">
          <a:blip r:embed="rId2"/>
          <a:srcRect l="23188" t="17279" r="24236" b="11292"/>
          <a:stretch/>
        </p:blipFill>
        <p:spPr>
          <a:xfrm>
            <a:off x="2593911" y="1679510"/>
            <a:ext cx="6410129" cy="4898571"/>
          </a:xfrm>
          <a:prstGeom prst="rect">
            <a:avLst/>
          </a:prstGeom>
        </p:spPr>
      </p:pic>
      <p:sp>
        <p:nvSpPr>
          <p:cNvPr id="4" name="TextBox 3">
            <a:extLst>
              <a:ext uri="{FF2B5EF4-FFF2-40B4-BE49-F238E27FC236}">
                <a16:creationId xmlns:a16="http://schemas.microsoft.com/office/drawing/2014/main" id="{903D7338-B2AF-4082-B281-41B36825FD17}"/>
              </a:ext>
            </a:extLst>
          </p:cNvPr>
          <p:cNvSpPr txBox="1"/>
          <p:nvPr/>
        </p:nvSpPr>
        <p:spPr>
          <a:xfrm>
            <a:off x="247646" y="2382858"/>
            <a:ext cx="1929468" cy="1754326"/>
          </a:xfrm>
          <a:prstGeom prst="rect">
            <a:avLst/>
          </a:prstGeom>
          <a:noFill/>
        </p:spPr>
        <p:txBody>
          <a:bodyPr wrap="square" rtlCol="0">
            <a:spAutoFit/>
          </a:bodyPr>
          <a:lstStyle/>
          <a:p>
            <a:r>
              <a:rPr lang="en-US" dirty="0"/>
              <a:t>Develop an initial model to demonstrate what is causing the supplies to be damaged.</a:t>
            </a:r>
          </a:p>
        </p:txBody>
      </p:sp>
      <p:sp>
        <p:nvSpPr>
          <p:cNvPr id="5" name="TextBox 4">
            <a:extLst>
              <a:ext uri="{FF2B5EF4-FFF2-40B4-BE49-F238E27FC236}">
                <a16:creationId xmlns:a16="http://schemas.microsoft.com/office/drawing/2014/main" id="{28D59C4F-6D8B-43E1-84BF-2E61C231D1B1}"/>
              </a:ext>
            </a:extLst>
          </p:cNvPr>
          <p:cNvSpPr txBox="1"/>
          <p:nvPr/>
        </p:nvSpPr>
        <p:spPr>
          <a:xfrm>
            <a:off x="9521505" y="2936855"/>
            <a:ext cx="2122414" cy="646331"/>
          </a:xfrm>
          <a:prstGeom prst="rect">
            <a:avLst/>
          </a:prstGeom>
          <a:noFill/>
        </p:spPr>
        <p:txBody>
          <a:bodyPr wrap="square" rtlCol="0">
            <a:spAutoFit/>
          </a:bodyPr>
          <a:lstStyle/>
          <a:p>
            <a:r>
              <a:rPr lang="en-US" dirty="0"/>
              <a:t>Discuss initial claims/explanations.</a:t>
            </a:r>
          </a:p>
        </p:txBody>
      </p:sp>
      <p:sp>
        <p:nvSpPr>
          <p:cNvPr id="6" name="Rectangle 5">
            <a:extLst>
              <a:ext uri="{FF2B5EF4-FFF2-40B4-BE49-F238E27FC236}">
                <a16:creationId xmlns:a16="http://schemas.microsoft.com/office/drawing/2014/main" id="{B95A46EB-4B43-4751-B0B7-F88EC4327BD6}"/>
              </a:ext>
            </a:extLst>
          </p:cNvPr>
          <p:cNvSpPr/>
          <p:nvPr/>
        </p:nvSpPr>
        <p:spPr>
          <a:xfrm>
            <a:off x="86684" y="6512768"/>
            <a:ext cx="2539069" cy="276999"/>
          </a:xfrm>
          <a:prstGeom prst="rect">
            <a:avLst/>
          </a:prstGeom>
        </p:spPr>
        <p:txBody>
          <a:bodyPr wrap="square">
            <a:spAutoFit/>
          </a:bodyPr>
          <a:lstStyle/>
          <a:p>
            <a:r>
              <a:rPr lang="en-US" sz="1200" dirty="0"/>
              <a:t>Standards: 8.PS2.3, 8PS2.4, 8.PS2.5</a:t>
            </a:r>
          </a:p>
        </p:txBody>
      </p:sp>
    </p:spTree>
    <p:extLst>
      <p:ext uri="{BB962C8B-B14F-4D97-AF65-F5344CB8AC3E}">
        <p14:creationId xmlns:p14="http://schemas.microsoft.com/office/powerpoint/2010/main" val="18006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80C262A-C264-4FBD-A317-5F987E699D2D}"/>
              </a:ext>
            </a:extLst>
          </p:cNvPr>
          <p:cNvPicPr>
            <a:picLocks noChangeAspect="1"/>
          </p:cNvPicPr>
          <p:nvPr/>
        </p:nvPicPr>
        <p:blipFill>
          <a:blip r:embed="rId2"/>
          <a:stretch>
            <a:fillRect/>
          </a:stretch>
        </p:blipFill>
        <p:spPr>
          <a:xfrm>
            <a:off x="2749006" y="2892505"/>
            <a:ext cx="6693988" cy="1072989"/>
          </a:xfrm>
          <a:prstGeom prst="rect">
            <a:avLst/>
          </a:prstGeom>
        </p:spPr>
      </p:pic>
      <p:sp>
        <p:nvSpPr>
          <p:cNvPr id="3" name="Rectangle 2">
            <a:extLst>
              <a:ext uri="{FF2B5EF4-FFF2-40B4-BE49-F238E27FC236}">
                <a16:creationId xmlns:a16="http://schemas.microsoft.com/office/drawing/2014/main" id="{833DF158-901F-498D-8F0C-33CE9A436572}"/>
              </a:ext>
            </a:extLst>
          </p:cNvPr>
          <p:cNvSpPr/>
          <p:nvPr/>
        </p:nvSpPr>
        <p:spPr>
          <a:xfrm>
            <a:off x="86684" y="6512768"/>
            <a:ext cx="2539069" cy="276999"/>
          </a:xfrm>
          <a:prstGeom prst="rect">
            <a:avLst/>
          </a:prstGeom>
        </p:spPr>
        <p:txBody>
          <a:bodyPr wrap="square">
            <a:spAutoFit/>
          </a:bodyPr>
          <a:lstStyle/>
          <a:p>
            <a:r>
              <a:rPr lang="en-US" sz="1200" dirty="0"/>
              <a:t>Standards: 8.PS2.3, 8PS2.4, 8.PS2.5</a:t>
            </a:r>
          </a:p>
        </p:txBody>
      </p:sp>
    </p:spTree>
    <p:extLst>
      <p:ext uri="{BB962C8B-B14F-4D97-AF65-F5344CB8AC3E}">
        <p14:creationId xmlns:p14="http://schemas.microsoft.com/office/powerpoint/2010/main" val="3916778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63A07A-F8DA-497E-9B63-AA4E5B11B038}"/>
              </a:ext>
            </a:extLst>
          </p:cNvPr>
          <p:cNvPicPr>
            <a:picLocks noChangeAspect="1"/>
          </p:cNvPicPr>
          <p:nvPr/>
        </p:nvPicPr>
        <p:blipFill rotWithShape="1">
          <a:blip r:embed="rId2"/>
          <a:srcRect l="22729" t="16734" r="22551" b="14695"/>
          <a:stretch/>
        </p:blipFill>
        <p:spPr>
          <a:xfrm>
            <a:off x="1520890" y="0"/>
            <a:ext cx="8630816" cy="6083820"/>
          </a:xfrm>
          <a:prstGeom prst="rect">
            <a:avLst/>
          </a:prstGeom>
        </p:spPr>
      </p:pic>
      <p:sp>
        <p:nvSpPr>
          <p:cNvPr id="4" name="Rectangle 3">
            <a:extLst>
              <a:ext uri="{FF2B5EF4-FFF2-40B4-BE49-F238E27FC236}">
                <a16:creationId xmlns:a16="http://schemas.microsoft.com/office/drawing/2014/main" id="{E691B11B-CE45-4C95-81F8-A4EC913473D6}"/>
              </a:ext>
            </a:extLst>
          </p:cNvPr>
          <p:cNvSpPr/>
          <p:nvPr/>
        </p:nvSpPr>
        <p:spPr>
          <a:xfrm>
            <a:off x="86684" y="6512768"/>
            <a:ext cx="2539069" cy="276999"/>
          </a:xfrm>
          <a:prstGeom prst="rect">
            <a:avLst/>
          </a:prstGeom>
        </p:spPr>
        <p:txBody>
          <a:bodyPr wrap="square">
            <a:spAutoFit/>
          </a:bodyPr>
          <a:lstStyle/>
          <a:p>
            <a:r>
              <a:rPr lang="en-US" sz="1200" dirty="0"/>
              <a:t>Standards: 8.PS2.3, 8PS2.4, 8.PS2.5</a:t>
            </a:r>
          </a:p>
        </p:txBody>
      </p:sp>
    </p:spTree>
    <p:extLst>
      <p:ext uri="{BB962C8B-B14F-4D97-AF65-F5344CB8AC3E}">
        <p14:creationId xmlns:p14="http://schemas.microsoft.com/office/powerpoint/2010/main" val="3255934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9701315-DFE4-4A58-9F7C-282672DD2C1B}"/>
              </a:ext>
            </a:extLst>
          </p:cNvPr>
          <p:cNvPicPr>
            <a:picLocks noChangeAspect="1"/>
          </p:cNvPicPr>
          <p:nvPr/>
        </p:nvPicPr>
        <p:blipFill>
          <a:blip r:embed="rId2"/>
          <a:stretch>
            <a:fillRect/>
          </a:stretch>
        </p:blipFill>
        <p:spPr>
          <a:xfrm>
            <a:off x="2360646" y="864491"/>
            <a:ext cx="7203421" cy="5415822"/>
          </a:xfrm>
          <a:prstGeom prst="rect">
            <a:avLst/>
          </a:prstGeom>
        </p:spPr>
      </p:pic>
      <p:sp>
        <p:nvSpPr>
          <p:cNvPr id="3" name="TextBox 2">
            <a:extLst>
              <a:ext uri="{FF2B5EF4-FFF2-40B4-BE49-F238E27FC236}">
                <a16:creationId xmlns:a16="http://schemas.microsoft.com/office/drawing/2014/main" id="{CC983CEA-AA23-4D85-9750-94834520FB59}"/>
              </a:ext>
            </a:extLst>
          </p:cNvPr>
          <p:cNvSpPr txBox="1"/>
          <p:nvPr/>
        </p:nvSpPr>
        <p:spPr>
          <a:xfrm>
            <a:off x="214604" y="2024743"/>
            <a:ext cx="1884784" cy="923330"/>
          </a:xfrm>
          <a:prstGeom prst="rect">
            <a:avLst/>
          </a:prstGeom>
          <a:noFill/>
        </p:spPr>
        <p:txBody>
          <a:bodyPr wrap="square" rtlCol="0">
            <a:spAutoFit/>
          </a:bodyPr>
          <a:lstStyle/>
          <a:p>
            <a:r>
              <a:rPr lang="en-US" dirty="0">
                <a:solidFill>
                  <a:srgbClr val="FF0000"/>
                </a:solidFill>
              </a:rPr>
              <a:t>Draw this on the back of your paper.</a:t>
            </a:r>
          </a:p>
        </p:txBody>
      </p:sp>
      <p:sp>
        <p:nvSpPr>
          <p:cNvPr id="4" name="Rectangle 3">
            <a:extLst>
              <a:ext uri="{FF2B5EF4-FFF2-40B4-BE49-F238E27FC236}">
                <a16:creationId xmlns:a16="http://schemas.microsoft.com/office/drawing/2014/main" id="{EB064C91-7C00-4E4C-BF09-65DF9F8B681A}"/>
              </a:ext>
            </a:extLst>
          </p:cNvPr>
          <p:cNvSpPr/>
          <p:nvPr/>
        </p:nvSpPr>
        <p:spPr>
          <a:xfrm>
            <a:off x="86684" y="6512768"/>
            <a:ext cx="2539069" cy="276999"/>
          </a:xfrm>
          <a:prstGeom prst="rect">
            <a:avLst/>
          </a:prstGeom>
        </p:spPr>
        <p:txBody>
          <a:bodyPr wrap="square">
            <a:spAutoFit/>
          </a:bodyPr>
          <a:lstStyle/>
          <a:p>
            <a:r>
              <a:rPr lang="en-US" sz="1200" dirty="0"/>
              <a:t>Standards: 8.PS2.3, 8PS2.4, 8.PS2.5</a:t>
            </a:r>
          </a:p>
        </p:txBody>
      </p:sp>
    </p:spTree>
    <p:extLst>
      <p:ext uri="{BB962C8B-B14F-4D97-AF65-F5344CB8AC3E}">
        <p14:creationId xmlns:p14="http://schemas.microsoft.com/office/powerpoint/2010/main" val="2938784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CCB2E8-9476-410C-ACDE-F6C598120A21}"/>
              </a:ext>
            </a:extLst>
          </p:cNvPr>
          <p:cNvPicPr>
            <a:picLocks noChangeAspect="1"/>
          </p:cNvPicPr>
          <p:nvPr/>
        </p:nvPicPr>
        <p:blipFill rotWithShape="1">
          <a:blip r:embed="rId2"/>
          <a:srcRect l="21352" t="13333" r="22398" b="8435"/>
          <a:stretch/>
        </p:blipFill>
        <p:spPr>
          <a:xfrm>
            <a:off x="300118" y="991583"/>
            <a:ext cx="6231309" cy="4874834"/>
          </a:xfrm>
          <a:prstGeom prst="rect">
            <a:avLst/>
          </a:prstGeom>
        </p:spPr>
      </p:pic>
      <p:pic>
        <p:nvPicPr>
          <p:cNvPr id="3" name="Picture 2">
            <a:extLst>
              <a:ext uri="{FF2B5EF4-FFF2-40B4-BE49-F238E27FC236}">
                <a16:creationId xmlns:a16="http://schemas.microsoft.com/office/drawing/2014/main" id="{69744F82-440F-4455-A371-FD6744FA82A9}"/>
              </a:ext>
            </a:extLst>
          </p:cNvPr>
          <p:cNvPicPr>
            <a:picLocks noChangeAspect="1"/>
          </p:cNvPicPr>
          <p:nvPr/>
        </p:nvPicPr>
        <p:blipFill>
          <a:blip r:embed="rId3"/>
          <a:stretch>
            <a:fillRect/>
          </a:stretch>
        </p:blipFill>
        <p:spPr>
          <a:xfrm>
            <a:off x="6438122" y="1655106"/>
            <a:ext cx="5753878" cy="4036567"/>
          </a:xfrm>
          <a:prstGeom prst="rect">
            <a:avLst/>
          </a:prstGeom>
        </p:spPr>
      </p:pic>
      <p:sp>
        <p:nvSpPr>
          <p:cNvPr id="11" name="Rectangle 10">
            <a:extLst>
              <a:ext uri="{FF2B5EF4-FFF2-40B4-BE49-F238E27FC236}">
                <a16:creationId xmlns:a16="http://schemas.microsoft.com/office/drawing/2014/main" id="{32841538-8950-4B28-B550-FA8992EF2786}"/>
              </a:ext>
            </a:extLst>
          </p:cNvPr>
          <p:cNvSpPr/>
          <p:nvPr/>
        </p:nvSpPr>
        <p:spPr>
          <a:xfrm>
            <a:off x="86684" y="6512768"/>
            <a:ext cx="2539069" cy="276999"/>
          </a:xfrm>
          <a:prstGeom prst="rect">
            <a:avLst/>
          </a:prstGeom>
        </p:spPr>
        <p:txBody>
          <a:bodyPr wrap="square">
            <a:spAutoFit/>
          </a:bodyPr>
          <a:lstStyle/>
          <a:p>
            <a:r>
              <a:rPr lang="en-US" sz="1200" dirty="0"/>
              <a:t>Standards: 8.PS2.3, 8PS2.4, 8.PS2.5</a:t>
            </a:r>
          </a:p>
        </p:txBody>
      </p:sp>
    </p:spTree>
    <p:extLst>
      <p:ext uri="{BB962C8B-B14F-4D97-AF65-F5344CB8AC3E}">
        <p14:creationId xmlns:p14="http://schemas.microsoft.com/office/powerpoint/2010/main" val="1021304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1" name="Rectangle 7">
            <a:extLst>
              <a:ext uri="{FF2B5EF4-FFF2-40B4-BE49-F238E27FC236}">
                <a16:creationId xmlns:a16="http://schemas.microsoft.com/office/drawing/2014/main" id="{BD976C13-68E6-4E25-B13E-FC3A2D3F66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9">
            <a:extLst>
              <a:ext uri="{FF2B5EF4-FFF2-40B4-BE49-F238E27FC236}">
                <a16:creationId xmlns:a16="http://schemas.microsoft.com/office/drawing/2014/main" id="{0F97E041-634B-4B3E-8669-42583D956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11">
            <a:extLst>
              <a:ext uri="{FF2B5EF4-FFF2-40B4-BE49-F238E27FC236}">
                <a16:creationId xmlns:a16="http://schemas.microsoft.com/office/drawing/2014/main" id="{69825ADD-F95C-4747-9B41-5DB21C28E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10905065" cy="5571066"/>
          </a:xfrm>
          <a:prstGeom prst="rect">
            <a:avLst/>
          </a:prstGeom>
          <a:solidFill>
            <a:schemeClr val="accent1"/>
          </a:solidFill>
          <a:ln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13">
            <a:extLst>
              <a:ext uri="{FF2B5EF4-FFF2-40B4-BE49-F238E27FC236}">
                <a16:creationId xmlns:a16="http://schemas.microsoft.com/office/drawing/2014/main" id="{86791A8E-B2BA-467D-BB87-8CFBFB13A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5" y="809244"/>
            <a:ext cx="10579608" cy="5239512"/>
          </a:xfrm>
          <a:prstGeom prst="rect">
            <a:avLst/>
          </a:prstGeom>
          <a:noFill/>
          <a:ln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EE3351D-CE17-4BA2-8532-FA3E9BC5DAE4}"/>
              </a:ext>
            </a:extLst>
          </p:cNvPr>
          <p:cNvSpPr txBox="1"/>
          <p:nvPr/>
        </p:nvSpPr>
        <p:spPr>
          <a:xfrm>
            <a:off x="1286503" y="1285196"/>
            <a:ext cx="9607160" cy="2779429"/>
          </a:xfrm>
          <a:prstGeom prst="rect">
            <a:avLst/>
          </a:prstGeom>
        </p:spPr>
        <p:txBody>
          <a:bodyPr vert="horz" lIns="91440" tIns="45720" rIns="91440" bIns="45720" rtlCol="0" anchor="b">
            <a:normAutofit/>
          </a:bodyPr>
          <a:lstStyle/>
          <a:p>
            <a:pPr algn="ctr" defTabSz="914400">
              <a:lnSpc>
                <a:spcPct val="80000"/>
              </a:lnSpc>
              <a:spcBef>
                <a:spcPct val="0"/>
              </a:spcBef>
              <a:spcAft>
                <a:spcPts val="600"/>
              </a:spcAft>
            </a:pPr>
            <a:r>
              <a:rPr lang="en-US" sz="6800" spc="-120">
                <a:solidFill>
                  <a:srgbClr val="FFFFFF"/>
                </a:solidFill>
                <a:latin typeface="+mj-lt"/>
                <a:ea typeface="+mj-ea"/>
                <a:cs typeface="+mj-cs"/>
              </a:rPr>
              <a:t>Exit Ticket:  </a:t>
            </a:r>
          </a:p>
          <a:p>
            <a:pPr algn="ctr" defTabSz="914400">
              <a:lnSpc>
                <a:spcPct val="80000"/>
              </a:lnSpc>
              <a:spcBef>
                <a:spcPct val="0"/>
              </a:spcBef>
              <a:spcAft>
                <a:spcPts val="600"/>
              </a:spcAft>
            </a:pPr>
            <a:r>
              <a:rPr lang="en-US" sz="6800" spc="-120">
                <a:solidFill>
                  <a:srgbClr val="FFFFFF"/>
                </a:solidFill>
                <a:latin typeface="+mj-lt"/>
                <a:ea typeface="+mj-ea"/>
                <a:cs typeface="+mj-cs"/>
              </a:rPr>
              <a:t>What is the Driving Questions your class chose?</a:t>
            </a:r>
          </a:p>
        </p:txBody>
      </p:sp>
    </p:spTree>
    <p:extLst>
      <p:ext uri="{BB962C8B-B14F-4D97-AF65-F5344CB8AC3E}">
        <p14:creationId xmlns:p14="http://schemas.microsoft.com/office/powerpoint/2010/main" val="966627656"/>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4852ACC1E22440808C402C0C91CAD7" ma:contentTypeVersion="13" ma:contentTypeDescription="Create a new document." ma:contentTypeScope="" ma:versionID="146085fdad1399d202313bb7979fb3dc">
  <xsd:schema xmlns:xsd="http://www.w3.org/2001/XMLSchema" xmlns:xs="http://www.w3.org/2001/XMLSchema" xmlns:p="http://schemas.microsoft.com/office/2006/metadata/properties" xmlns:ns3="c856a6bc-12b5-4d26-a196-d933ad616d3d" xmlns:ns4="23ee004a-44b5-429e-b90a-d874061c14cc" targetNamespace="http://schemas.microsoft.com/office/2006/metadata/properties" ma:root="true" ma:fieldsID="3c6e4c065b3934c3f51ef6f62aa89db9" ns3:_="" ns4:_="">
    <xsd:import namespace="c856a6bc-12b5-4d26-a196-d933ad616d3d"/>
    <xsd:import namespace="23ee004a-44b5-429e-b90a-d874061c14cc"/>
    <xsd:element name="properties">
      <xsd:complexType>
        <xsd:sequence>
          <xsd:element name="documentManagement">
            <xsd:complexType>
              <xsd:all>
                <xsd:element ref="ns3:SharedWithUsers" minOccurs="0"/>
                <xsd:element ref="ns3:SharingHintHash" minOccurs="0"/>
                <xsd:element ref="ns3:SharedWithDetails" minOccurs="0"/>
                <xsd:element ref="ns4:MediaServiceMetadata" minOccurs="0"/>
                <xsd:element ref="ns4:MediaServiceFastMetadata" minOccurs="0"/>
                <xsd:element ref="ns4:MediaServiceEventHashCode" minOccurs="0"/>
                <xsd:element ref="ns4:MediaServiceGenerationTime" minOccurs="0"/>
                <xsd:element ref="ns4:MediaServiceAutoKeyPoints" minOccurs="0"/>
                <xsd:element ref="ns4:MediaServiceKeyPoints" minOccurs="0"/>
                <xsd:element ref="ns4:MediaServiceDateTaken" minOccurs="0"/>
                <xsd:element ref="ns4:MediaServiceAutoTags" minOccurs="0"/>
                <xsd:element ref="ns4:MediaServiceOCR"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56a6bc-12b5-4d26-a196-d933ad616d3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ee004a-44b5-429e-b90a-d874061c14c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B7E9CF2-665F-402B-BA24-6F11567DEF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56a6bc-12b5-4d26-a196-d933ad616d3d"/>
    <ds:schemaRef ds:uri="23ee004a-44b5-429e-b90a-d874061c14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9227F16-DB93-49D6-A571-C7EDC05C5BEA}">
  <ds:schemaRefs>
    <ds:schemaRef ds:uri="http://schemas.microsoft.com/sharepoint/v3/contenttype/forms"/>
  </ds:schemaRefs>
</ds:datastoreItem>
</file>

<file path=customXml/itemProps3.xml><?xml version="1.0" encoding="utf-8"?>
<ds:datastoreItem xmlns:ds="http://schemas.openxmlformats.org/officeDocument/2006/customXml" ds:itemID="{BF1E1585-F329-44B9-9665-65A4FFF43479}">
  <ds:schemaRefs>
    <ds:schemaRef ds:uri="c856a6bc-12b5-4d26-a196-d933ad616d3d"/>
    <ds:schemaRef ds:uri="http://schemas.microsoft.com/office/2006/documentManagement/types"/>
    <ds:schemaRef ds:uri="http://purl.org/dc/elements/1.1/"/>
    <ds:schemaRef ds:uri="http://www.w3.org/XML/1998/namespace"/>
    <ds:schemaRef ds:uri="http://schemas.openxmlformats.org/package/2006/metadata/core-properties"/>
    <ds:schemaRef ds:uri="23ee004a-44b5-429e-b90a-d874061c14cc"/>
    <ds:schemaRef ds:uri="http://purl.org/dc/terms/"/>
    <ds:schemaRef ds:uri="http://purl.org/dc/dcmitype/"/>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18</TotalTime>
  <Words>476</Words>
  <Application>Microsoft Office PowerPoint</Application>
  <PresentationFormat>Widescreen</PresentationFormat>
  <Paragraphs>32</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 Light</vt:lpstr>
      <vt:lpstr>Metropolitan</vt:lpstr>
      <vt:lpstr>Drone delivery system unit Day 1</vt:lpstr>
      <vt:lpstr>PowerPoint Presentation</vt:lpstr>
      <vt:lpstr>Draw this on a piece of notebook paper.   Write down observations and questions as we watch and read about the drone delivery system</vt:lpstr>
      <vt:lpstr>Deliver Future: Parcelcopter 4.0: Delivering vital medicines by drone</vt:lpstr>
      <vt:lpstr>PowerPoint Presentation</vt:lpstr>
      <vt:lpstr>Monsoon Rain East Africa</vt:lpstr>
      <vt:lpstr>Drone airdrop pictures and video</vt:lpstr>
      <vt:lpstr>Driving question: focus on medical supplies being damaged in air drops during the monsoon seasons (6months)</vt:lpstr>
      <vt:lpstr>Initial phenomenon model &amp; claim Draw this on a sheet of paper</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Drone delivery system unit</dc:title>
  <dc:creator>Lisa Meek</dc:creator>
  <cp:lastModifiedBy>Lisa Meek</cp:lastModifiedBy>
  <cp:revision>2</cp:revision>
  <dcterms:created xsi:type="dcterms:W3CDTF">2021-08-13T17:39:37Z</dcterms:created>
  <dcterms:modified xsi:type="dcterms:W3CDTF">2021-08-13T17:58:11Z</dcterms:modified>
</cp:coreProperties>
</file>